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6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57" r:id="rId8"/>
    <p:sldId id="263" r:id="rId9"/>
    <p:sldId id="265" r:id="rId10"/>
    <p:sldId id="266" r:id="rId11"/>
    <p:sldId id="267" r:id="rId12"/>
    <p:sldId id="272" r:id="rId13"/>
    <p:sldId id="264" r:id="rId14"/>
    <p:sldId id="273" r:id="rId15"/>
    <p:sldId id="268" r:id="rId16"/>
    <p:sldId id="274" r:id="rId17"/>
    <p:sldId id="269" r:id="rId18"/>
    <p:sldId id="275" r:id="rId19"/>
    <p:sldId id="270" r:id="rId20"/>
    <p:sldId id="276" r:id="rId21"/>
    <p:sldId id="271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0F42B75-C584-324B-8071-03C206E5C77D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EC86EC6F-01F9-074A-AA6C-BBFACF316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第四幕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4、阅读p142-147页回答问题：分析繁漪对周萍的感情所发生的变化及其原因？分析周萍对四凤的感情所发生的变化及其原因？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78" y="1761565"/>
            <a:ext cx="8923122" cy="4533851"/>
          </a:xfrm>
        </p:spPr>
        <p:txBody>
          <a:bodyPr numCol="3">
            <a:normAutofit/>
          </a:bodyPr>
          <a:lstStyle/>
          <a:p>
            <a:pPr>
              <a:buNone/>
            </a:pPr>
            <a:r>
              <a:rPr lang="zh-CN" altLang="en-US" dirty="0" smtClean="0"/>
              <a:t>一根琴弦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细微的心理变化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繁漪：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周萍对她的意义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憎恨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爱再浮现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审判者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退让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绝望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平静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周萍：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相反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破除了不平等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开始坚强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 smtClean="0"/>
              <a:t>5、阅读p147-149 页回答问题：梳理鲁贵的性格发展与其他人物的性格发展有何不同？分析造成这种不同的原因是什么？</a:t>
            </a:r>
            <a:endParaRPr lang="en-US" sz="2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60781"/>
            <a:ext cx="8368340" cy="1823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苍蝇</a:t>
            </a:r>
            <a:endParaRPr lang="en-GB" altLang="zh-CN" dirty="0" smtClean="0"/>
          </a:p>
          <a:p>
            <a:r>
              <a:rPr lang="zh-CN" altLang="en-US" dirty="0" smtClean="0"/>
              <a:t>自私、卑琐、庸俗</a:t>
            </a:r>
            <a:r>
              <a:rPr lang="zh-CN" altLang="en-US" smtClean="0"/>
              <a:t>、怯弱的奴才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60745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6、阅读 p151-156 </a:t>
            </a:r>
            <a:r>
              <a:rPr lang="en-US" sz="2800" dirty="0" err="1" smtClean="0"/>
              <a:t>页回答问题：分析周萍和鲁大海是如何相互理解和沟通的？“你父亲虽坏，看着还顺眼。你真是世界上最用不着，最没有劲的东西。”如何理解鲁大海这句话</a:t>
            </a:r>
            <a:r>
              <a:rPr lang="en-US" sz="2800" dirty="0" smtClean="0"/>
              <a:t>？</a:t>
            </a:r>
            <a:br>
              <a:rPr lang="en-US" sz="2800" dirty="0" smtClean="0"/>
            </a:b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4" y="2240187"/>
            <a:ext cx="8794750" cy="1921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60745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6、阅读 p151-156 </a:t>
            </a:r>
            <a:r>
              <a:rPr lang="en-US" sz="2800" dirty="0" err="1" smtClean="0"/>
              <a:t>页回答问题：分析周萍和鲁大海是如何相互理解和沟通的？“你父亲虽坏，看着还顺眼。你真是世界上最用不着，最没有劲的东西。”如何理解鲁大海这句话</a:t>
            </a:r>
            <a:r>
              <a:rPr lang="en-US" sz="2800" dirty="0" smtClean="0"/>
              <a:t>？</a:t>
            </a:r>
            <a:br>
              <a:rPr lang="en-US" sz="2800" dirty="0" smtClean="0"/>
            </a:b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61565"/>
            <a:ext cx="9144000" cy="4700412"/>
          </a:xfrm>
        </p:spPr>
        <p:txBody>
          <a:bodyPr numCol="3"/>
          <a:lstStyle/>
          <a:p>
            <a:r>
              <a:rPr lang="zh-CN" altLang="en-US" dirty="0" smtClean="0"/>
              <a:t>周萍：</a:t>
            </a:r>
            <a:endParaRPr lang="en-GB" altLang="zh-CN" dirty="0" smtClean="0"/>
          </a:p>
          <a:p>
            <a:r>
              <a:rPr lang="zh-CN" altLang="en-US" dirty="0" smtClean="0"/>
              <a:t>有些后悔</a:t>
            </a:r>
            <a:endParaRPr lang="en-GB" altLang="zh-CN" dirty="0" smtClean="0"/>
          </a:p>
          <a:p>
            <a:r>
              <a:rPr lang="zh-CN" altLang="en-US" dirty="0" smtClean="0"/>
              <a:t>打掉傲慢</a:t>
            </a:r>
            <a:endParaRPr lang="en-GB" altLang="zh-CN" dirty="0" smtClean="0"/>
          </a:p>
          <a:p>
            <a:r>
              <a:rPr lang="zh-CN" altLang="en-US" dirty="0" smtClean="0"/>
              <a:t>打出尊敬</a:t>
            </a:r>
            <a:endParaRPr lang="en-GB" altLang="zh-CN" dirty="0" smtClean="0"/>
          </a:p>
          <a:p>
            <a:r>
              <a:rPr lang="zh-CN" altLang="en-US" dirty="0" smtClean="0"/>
              <a:t>愈加感到爱的重要</a:t>
            </a:r>
            <a:endParaRPr lang="en-GB" altLang="zh-CN" dirty="0" smtClean="0"/>
          </a:p>
          <a:p>
            <a:r>
              <a:rPr lang="zh-CN" altLang="en-US" dirty="0" smtClean="0"/>
              <a:t>忍受一切</a:t>
            </a:r>
            <a:endParaRPr lang="en-GB" altLang="zh-CN" dirty="0" smtClean="0"/>
          </a:p>
          <a:p>
            <a:r>
              <a:rPr lang="zh-CN" altLang="en-US" dirty="0" smtClean="0"/>
              <a:t>鲁大海：</a:t>
            </a:r>
            <a:endParaRPr lang="en-GB" altLang="zh-CN" dirty="0" smtClean="0"/>
          </a:p>
          <a:p>
            <a:r>
              <a:rPr lang="zh-CN" altLang="en-US" dirty="0" smtClean="0"/>
              <a:t>从妹妹的利益出发</a:t>
            </a:r>
            <a:endParaRPr lang="en-GB" altLang="zh-CN" dirty="0" smtClean="0"/>
          </a:p>
          <a:p>
            <a:r>
              <a:rPr lang="zh-CN" altLang="en-US" dirty="0" smtClean="0"/>
              <a:t>从不让母亲难过出发</a:t>
            </a:r>
            <a:endParaRPr lang="en-GB" altLang="zh-CN" dirty="0" smtClean="0"/>
          </a:p>
          <a:p>
            <a:r>
              <a:rPr lang="zh-CN" altLang="en-US" dirty="0" smtClean="0"/>
              <a:t>感到周萍是爱自己的妹妹</a:t>
            </a:r>
            <a:endParaRPr lang="en-GB" altLang="zh-CN" dirty="0" smtClean="0"/>
          </a:p>
          <a:p>
            <a:r>
              <a:rPr lang="zh-CN" altLang="en-US" dirty="0" smtClean="0">
                <a:solidFill>
                  <a:schemeClr val="bg2"/>
                </a:solidFill>
              </a:rPr>
              <a:t>周萍对四凤的爱</a:t>
            </a:r>
            <a:endParaRPr lang="en-GB" altLang="zh-CN" dirty="0" smtClean="0">
              <a:solidFill>
                <a:schemeClr val="bg2"/>
              </a:solidFill>
            </a:endParaRPr>
          </a:p>
          <a:p>
            <a:r>
              <a:rPr lang="zh-CN" altLang="en-US" dirty="0" smtClean="0">
                <a:solidFill>
                  <a:schemeClr val="bg2"/>
                </a:solidFill>
              </a:rPr>
              <a:t>鲁大海对妹妹的关心</a:t>
            </a:r>
            <a:endParaRPr lang="en-GB" altLang="zh-CN" dirty="0" smtClean="0">
              <a:solidFill>
                <a:schemeClr val="bg2"/>
              </a:solidFill>
            </a:endParaRPr>
          </a:p>
          <a:p>
            <a:r>
              <a:rPr lang="zh-CN" altLang="en-US" dirty="0" smtClean="0">
                <a:solidFill>
                  <a:schemeClr val="bg2"/>
                </a:solidFill>
              </a:rPr>
              <a:t>四凤</a:t>
            </a:r>
            <a:endParaRPr lang="en-GB" altLang="zh-CN" dirty="0" smtClean="0">
              <a:solidFill>
                <a:schemeClr val="bg2"/>
              </a:solidFill>
            </a:endParaRPr>
          </a:p>
          <a:p>
            <a:r>
              <a:rPr lang="zh-CN" altLang="en-US" dirty="0" smtClean="0"/>
              <a:t>鲁大海这句话：</a:t>
            </a:r>
            <a:endParaRPr lang="en-GB" altLang="zh-CN" dirty="0" smtClean="0"/>
          </a:p>
          <a:p>
            <a:r>
              <a:rPr lang="zh-CN" altLang="en-US" dirty="0" smtClean="0"/>
              <a:t>领袖</a:t>
            </a:r>
            <a:endParaRPr lang="en-GB" altLang="zh-CN" dirty="0" smtClean="0"/>
          </a:p>
          <a:p>
            <a:r>
              <a:rPr lang="zh-CN" altLang="en-US" dirty="0" smtClean="0"/>
              <a:t>意志、能力、目标</a:t>
            </a:r>
            <a:endParaRPr lang="en-GB" altLang="zh-CN" dirty="0" smtClean="0"/>
          </a:p>
          <a:p>
            <a:r>
              <a:rPr lang="zh-CN" altLang="en-US" dirty="0" smtClean="0"/>
              <a:t>好逸恶劳</a:t>
            </a:r>
            <a:endParaRPr lang="en-GB" altLang="zh-CN" dirty="0" smtClean="0"/>
          </a:p>
          <a:p>
            <a:r>
              <a:rPr lang="zh-CN" altLang="en-US" dirty="0" smtClean="0"/>
              <a:t>自私怯弱</a:t>
            </a:r>
            <a:endParaRPr lang="en-GB" altLang="zh-CN" dirty="0" smtClean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39" y="274638"/>
            <a:ext cx="8763727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7</a:t>
            </a:r>
            <a:r>
              <a:rPr lang="zh-CN" altLang="en-US" sz="3200" dirty="0" smtClean="0"/>
              <a:t>、阅读</a:t>
            </a:r>
            <a:r>
              <a:rPr lang="en-US" altLang="zh-CN" sz="3200" dirty="0" smtClean="0"/>
              <a:t> p156-159 </a:t>
            </a:r>
            <a:r>
              <a:rPr lang="zh-CN" altLang="en-US" sz="3200" dirty="0" smtClean="0"/>
              <a:t>页，怎样理解周萍对四凤的爱？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61565"/>
            <a:ext cx="7884790" cy="3556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39" y="274638"/>
            <a:ext cx="8763727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7</a:t>
            </a:r>
            <a:r>
              <a:rPr lang="zh-CN" altLang="en-US" sz="3200" dirty="0" smtClean="0"/>
              <a:t>、阅读</a:t>
            </a:r>
            <a:r>
              <a:rPr lang="en-US" altLang="zh-CN" sz="3200" dirty="0" smtClean="0"/>
              <a:t> p156-159 </a:t>
            </a:r>
            <a:r>
              <a:rPr lang="zh-CN" altLang="en-US" sz="3200" dirty="0" smtClean="0"/>
              <a:t>页，怎样理解周萍对四凤的爱？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真的爱上</a:t>
            </a:r>
            <a:endParaRPr lang="en-GB" altLang="zh-CN" dirty="0" smtClean="0"/>
          </a:p>
          <a:p>
            <a:r>
              <a:rPr lang="zh-CN" altLang="en-US" dirty="0" smtClean="0"/>
              <a:t>生命联系在一起</a:t>
            </a:r>
            <a:endParaRPr lang="en-GB" altLang="zh-CN" dirty="0" smtClean="0"/>
          </a:p>
          <a:p>
            <a:r>
              <a:rPr lang="zh-CN" altLang="en-US" dirty="0" smtClean="0"/>
              <a:t>融合</a:t>
            </a:r>
            <a:endParaRPr lang="en-GB" altLang="zh-CN" dirty="0" smtClean="0"/>
          </a:p>
          <a:p>
            <a:endParaRPr lang="en-GB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 smtClean="0"/>
              <a:t>8</a:t>
            </a:r>
            <a:r>
              <a:rPr lang="zh-CN" altLang="en-US" sz="2300" dirty="0" smtClean="0"/>
              <a:t>、阅读</a:t>
            </a:r>
            <a:r>
              <a:rPr lang="en-US" altLang="zh-CN" sz="2300" dirty="0" smtClean="0"/>
              <a:t> p159</a:t>
            </a:r>
            <a:r>
              <a:rPr lang="zh-CN" altLang="en-US" sz="2300" dirty="0" smtClean="0"/>
              <a:t>－</a:t>
            </a:r>
            <a:r>
              <a:rPr lang="en-GB" altLang="zh-CN" sz="2300" dirty="0" smtClean="0"/>
              <a:t>164</a:t>
            </a:r>
            <a:r>
              <a:rPr lang="zh-CN" altLang="en-US" sz="2300" dirty="0" smtClean="0"/>
              <a:t>，怎样理解一个苦难的但是伟大的母亲的心？</a:t>
            </a:r>
            <a:endParaRPr lang="en-US" sz="2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24143"/>
            <a:ext cx="8142384" cy="1734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 smtClean="0"/>
              <a:t>8</a:t>
            </a:r>
            <a:r>
              <a:rPr lang="zh-CN" altLang="en-US" sz="2300" dirty="0" smtClean="0"/>
              <a:t>、阅读</a:t>
            </a:r>
            <a:r>
              <a:rPr lang="en-US" altLang="zh-CN" sz="2300" dirty="0" smtClean="0"/>
              <a:t> p159</a:t>
            </a:r>
            <a:r>
              <a:rPr lang="zh-CN" altLang="en-US" sz="2300" dirty="0" smtClean="0"/>
              <a:t>－</a:t>
            </a:r>
            <a:r>
              <a:rPr lang="en-GB" altLang="zh-CN" sz="2300" dirty="0" smtClean="0"/>
              <a:t>164</a:t>
            </a:r>
            <a:r>
              <a:rPr lang="zh-CN" altLang="en-US" sz="2300" dirty="0" smtClean="0"/>
              <a:t>，怎样理解一个苦难的但是伟大的母亲的心？</a:t>
            </a:r>
            <a:endParaRPr lang="en-US" sz="2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72253"/>
          </a:xfrm>
        </p:spPr>
        <p:txBody>
          <a:bodyPr numCol="2">
            <a:normAutofit/>
          </a:bodyPr>
          <a:lstStyle/>
          <a:p>
            <a:r>
              <a:rPr lang="zh-CN" altLang="en-US" dirty="0" smtClean="0"/>
              <a:t>为自己的子女而活</a:t>
            </a:r>
            <a:endParaRPr lang="en-GB" altLang="zh-CN" dirty="0" smtClean="0"/>
          </a:p>
          <a:p>
            <a:r>
              <a:rPr lang="zh-CN" altLang="en-US" dirty="0" smtClean="0"/>
              <a:t>科学</a:t>
            </a:r>
            <a:endParaRPr lang="en-GB" altLang="zh-CN" dirty="0" smtClean="0"/>
          </a:p>
          <a:p>
            <a:r>
              <a:rPr lang="zh-CN" altLang="en-US" dirty="0" smtClean="0"/>
              <a:t>禁忌</a:t>
            </a:r>
            <a:endParaRPr lang="en-GB" altLang="zh-CN" dirty="0" smtClean="0"/>
          </a:p>
          <a:p>
            <a:r>
              <a:rPr lang="zh-CN" altLang="zh-CN" dirty="0" smtClean="0"/>
              <a:t>“</a:t>
            </a:r>
            <a:r>
              <a:rPr lang="zh-CN" altLang="en-US" dirty="0" smtClean="0"/>
              <a:t>天”的惩罚</a:t>
            </a:r>
            <a:endParaRPr lang="en-GB" altLang="zh-CN" dirty="0" smtClean="0"/>
          </a:p>
          <a:p>
            <a:r>
              <a:rPr lang="zh-CN" altLang="en-US" dirty="0" smtClean="0"/>
              <a:t>恐怖</a:t>
            </a:r>
            <a:endParaRPr lang="en-GB" altLang="zh-CN" dirty="0" smtClean="0"/>
          </a:p>
          <a:p>
            <a:r>
              <a:rPr lang="zh-CN" altLang="en-US" dirty="0" smtClean="0"/>
              <a:t>天条和儿女的幸福</a:t>
            </a:r>
            <a:endParaRPr lang="en-GB" altLang="zh-CN" dirty="0" smtClean="0"/>
          </a:p>
          <a:p>
            <a:r>
              <a:rPr lang="zh-CN" altLang="en-US" dirty="0" smtClean="0"/>
              <a:t>接受“天”的惩罚</a:t>
            </a:r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 164-168</a:t>
            </a:r>
            <a:r>
              <a:rPr lang="zh-CN" altLang="en-US" dirty="0" smtClean="0"/>
              <a:t>，请分析繁漪和鲁妈之间形成的鲜明对照？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2622550"/>
            <a:ext cx="7569200" cy="161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p134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638300"/>
            <a:ext cx="8585200" cy="1790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1" y="3429000"/>
            <a:ext cx="858520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 164-168</a:t>
            </a:r>
            <a:r>
              <a:rPr lang="zh-CN" altLang="en-US" dirty="0" smtClean="0"/>
              <a:t>，请分析繁漪和鲁妈之间形成的鲜明对照？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鲁妈：</a:t>
            </a:r>
            <a:endParaRPr lang="en-GB" altLang="zh-CN" dirty="0" smtClean="0"/>
          </a:p>
          <a:p>
            <a:r>
              <a:rPr lang="zh-CN" altLang="en-US" dirty="0" smtClean="0"/>
              <a:t>为了儿女而活</a:t>
            </a:r>
            <a:endParaRPr lang="en-GB" altLang="zh-CN" dirty="0" smtClean="0"/>
          </a:p>
          <a:p>
            <a:endParaRPr lang="en-GB" dirty="0" smtClean="0"/>
          </a:p>
          <a:p>
            <a:r>
              <a:rPr lang="zh-CN" altLang="en-US" dirty="0" smtClean="0"/>
              <a:t>繁漪：</a:t>
            </a:r>
            <a:endParaRPr lang="en-GB" altLang="zh-CN" dirty="0" smtClean="0"/>
          </a:p>
          <a:p>
            <a:r>
              <a:rPr lang="zh-CN" altLang="en-US" dirty="0" smtClean="0"/>
              <a:t>为了自己而活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100" dirty="0" smtClean="0"/>
              <a:t>169-173</a:t>
            </a:r>
            <a:r>
              <a:rPr lang="zh-CN" altLang="en-US" sz="2100" dirty="0" smtClean="0"/>
              <a:t>，简要分析四凤、周冲、周萍的死因？</a:t>
            </a:r>
            <a:r>
              <a:rPr lang="en-GB" altLang="zh-CN" sz="2100" dirty="0" smtClean="0"/>
              <a:t/>
            </a:r>
            <a:br>
              <a:rPr lang="en-GB" altLang="zh-CN" sz="2100" dirty="0" smtClean="0"/>
            </a:br>
            <a:r>
              <a:rPr lang="zh-CN" altLang="en-US" sz="2100" dirty="0" smtClean="0"/>
              <a:t>如何理解“死了的人是不幸的，但活着的人也同样不幸”这句话？</a:t>
            </a:r>
            <a:endParaRPr lang="en-US" sz="2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1761565"/>
            <a:ext cx="8928100" cy="2921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100" dirty="0" smtClean="0"/>
              <a:t>169-173</a:t>
            </a:r>
            <a:r>
              <a:rPr lang="zh-CN" altLang="en-US" sz="2100" dirty="0" smtClean="0"/>
              <a:t>，简要分析四凤、周冲、周萍的死因？</a:t>
            </a:r>
            <a:r>
              <a:rPr lang="en-GB" altLang="zh-CN" sz="2100" dirty="0" smtClean="0"/>
              <a:t/>
            </a:r>
            <a:br>
              <a:rPr lang="en-GB" altLang="zh-CN" sz="2100" dirty="0" smtClean="0"/>
            </a:br>
            <a:r>
              <a:rPr lang="zh-CN" altLang="en-US" sz="2100" dirty="0" smtClean="0"/>
              <a:t>如何理解“死了的人是不幸的，但活着的人也同样不幸”这句话？</a:t>
            </a:r>
            <a:endParaRPr lang="en-US" sz="2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8565"/>
            <a:ext cx="8229600" cy="1143000"/>
          </a:xfrm>
        </p:spPr>
        <p:txBody>
          <a:bodyPr>
            <a:noAutofit/>
          </a:bodyPr>
          <a:lstStyle/>
          <a:p>
            <a:r>
              <a:rPr lang="en-US" sz="2700" dirty="0" smtClean="0"/>
              <a:t>1、阅读p134-136页回答问题：在这场戏中，周朴园处在什么样的心境中？请分析产生这种心境的原因。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6427"/>
            <a:ext cx="9359900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2900" dirty="0" smtClean="0"/>
              <a:t>1、阅读p134-136页回答问题：在这场戏中，周朴园处在什么样的心境中？请分析产生这种心境的原因。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4691004"/>
          </a:xfrm>
        </p:spPr>
        <p:txBody>
          <a:bodyPr numCol="3">
            <a:normAutofit fontScale="92500"/>
          </a:bodyPr>
          <a:lstStyle/>
          <a:p>
            <a:r>
              <a:rPr lang="zh-CN" altLang="en-US" sz="2581" dirty="0" smtClean="0"/>
              <a:t>寂寞</a:t>
            </a:r>
            <a:endParaRPr lang="en-GB" altLang="zh-CN" sz="2581" dirty="0" smtClean="0"/>
          </a:p>
          <a:p>
            <a:r>
              <a:rPr lang="zh-CN" altLang="en-US" sz="2581" dirty="0" smtClean="0"/>
              <a:t>势力－</a:t>
            </a:r>
            <a:endParaRPr lang="en-GB" altLang="zh-CN" sz="2581" dirty="0" smtClean="0"/>
          </a:p>
          <a:p>
            <a:r>
              <a:rPr lang="zh-CN" altLang="en-US" sz="2581" dirty="0" smtClean="0"/>
              <a:t>残酷地遗弃；</a:t>
            </a:r>
            <a:endParaRPr lang="en-GB" altLang="zh-CN" sz="2581" dirty="0" smtClean="0"/>
          </a:p>
          <a:p>
            <a:r>
              <a:rPr lang="zh-CN" altLang="en-US" sz="2581" dirty="0" smtClean="0"/>
              <a:t>解雇</a:t>
            </a:r>
            <a:endParaRPr lang="en-GB" altLang="zh-CN" sz="2581" dirty="0" smtClean="0"/>
          </a:p>
          <a:p>
            <a:r>
              <a:rPr lang="zh-CN" altLang="en-US" sz="2581" dirty="0" smtClean="0"/>
              <a:t>专制－</a:t>
            </a:r>
            <a:endParaRPr lang="en-GB" altLang="zh-CN" sz="2581" dirty="0" smtClean="0"/>
          </a:p>
          <a:p>
            <a:r>
              <a:rPr lang="zh-CN" altLang="en-US" sz="2581" dirty="0" smtClean="0"/>
              <a:t>没有慈爱、宽厚</a:t>
            </a:r>
            <a:endParaRPr lang="en-GB" altLang="zh-CN" sz="2581" dirty="0" smtClean="0"/>
          </a:p>
          <a:p>
            <a:r>
              <a:rPr lang="zh-CN" altLang="en-US" sz="2581" dirty="0" smtClean="0"/>
              <a:t>可耻地欺骗</a:t>
            </a:r>
            <a:endParaRPr lang="en-GB" altLang="zh-CN" sz="2581" dirty="0" smtClean="0"/>
          </a:p>
          <a:p>
            <a:r>
              <a:rPr lang="zh-CN" altLang="en-US" sz="2581" dirty="0" smtClean="0"/>
              <a:t>虚伪－</a:t>
            </a:r>
            <a:endParaRPr lang="en-GB" altLang="zh-CN" sz="2581" dirty="0" smtClean="0"/>
          </a:p>
          <a:p>
            <a:r>
              <a:rPr lang="zh-CN" altLang="en-US" sz="2581" dirty="0" smtClean="0"/>
              <a:t>冷酷地对待</a:t>
            </a:r>
            <a:endParaRPr lang="en-GB" altLang="zh-CN" sz="2581" dirty="0" smtClean="0"/>
          </a:p>
          <a:p>
            <a:r>
              <a:rPr lang="zh-CN" altLang="en-US" sz="2581" dirty="0" smtClean="0"/>
              <a:t>自私－</a:t>
            </a:r>
            <a:endParaRPr lang="en-GB" altLang="zh-CN" sz="2581" dirty="0" smtClean="0"/>
          </a:p>
          <a:p>
            <a:r>
              <a:rPr lang="zh-CN" altLang="en-US" sz="2581" dirty="0" smtClean="0"/>
              <a:t>再一次赶走</a:t>
            </a:r>
            <a:endParaRPr lang="en-GB" altLang="zh-CN" sz="2581" dirty="0" smtClean="0"/>
          </a:p>
          <a:p>
            <a:pPr>
              <a:buNone/>
            </a:pP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作为人来理解分析：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伤疤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绿洲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影子式的爱粉碎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害怕惩罚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毫无着落的境地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何等凄凉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精神需要</a:t>
            </a:r>
            <a:endParaRPr lang="en-GB" altLang="zh-CN" sz="2581" dirty="0" smtClean="0"/>
          </a:p>
          <a:p>
            <a:pPr>
              <a:buNone/>
            </a:pPr>
            <a:r>
              <a:rPr lang="zh-CN" altLang="en-US" sz="2581" dirty="0" smtClean="0"/>
              <a:t>真诚地赎罪</a:t>
            </a:r>
            <a:endParaRPr lang="en-GB" altLang="zh-CN" sz="2581" dirty="0" smtClean="0"/>
          </a:p>
          <a:p>
            <a:pPr>
              <a:buNone/>
            </a:pPr>
            <a:endParaRPr lang="en-GB" altLang="zh-CN" dirty="0" smtClean="0"/>
          </a:p>
          <a:p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2、阅读p136-137页回答问题：在这场戏中，周朴园和周冲的语言特点发生了怎样的变化？为什么？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850" y="2381250"/>
            <a:ext cx="92837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2、阅读p136-137页回答问题：在这场戏中，周朴园和周冲的语言特点发生了怎样的变化？为什么？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1565"/>
            <a:ext cx="8229600" cy="4433588"/>
          </a:xfrm>
        </p:spPr>
        <p:txBody>
          <a:bodyPr numCol="2">
            <a:normAutofit fontScale="85000" lnSpcReduction="20000"/>
          </a:bodyPr>
          <a:lstStyle/>
          <a:p>
            <a:r>
              <a:rPr lang="zh-CN" altLang="en-US" dirty="0" smtClean="0"/>
              <a:t>周朴园：</a:t>
            </a:r>
            <a:endParaRPr lang="en-GB" altLang="zh-CN" dirty="0" smtClean="0"/>
          </a:p>
          <a:p>
            <a:r>
              <a:rPr lang="zh-CN" altLang="en-US" dirty="0" smtClean="0"/>
              <a:t>“一家之主”－</a:t>
            </a:r>
            <a:endParaRPr lang="en-GB" altLang="zh-CN" dirty="0" smtClean="0"/>
          </a:p>
          <a:p>
            <a:r>
              <a:rPr lang="zh-CN" altLang="en-US" dirty="0" smtClean="0"/>
              <a:t>命令式</a:t>
            </a:r>
            <a:endParaRPr lang="en-GB" altLang="zh-CN" dirty="0" smtClean="0"/>
          </a:p>
          <a:p>
            <a:r>
              <a:rPr lang="zh-CN" altLang="en-US" dirty="0" smtClean="0"/>
              <a:t>压迫感</a:t>
            </a:r>
            <a:endParaRPr lang="en-GB" altLang="zh-CN" dirty="0" smtClean="0"/>
          </a:p>
          <a:p>
            <a:r>
              <a:rPr lang="zh-CN" altLang="en-US" dirty="0" smtClean="0"/>
              <a:t>孤独、寂寞－</a:t>
            </a:r>
            <a:endParaRPr lang="en-GB" altLang="zh-CN" dirty="0" smtClean="0"/>
          </a:p>
          <a:p>
            <a:r>
              <a:rPr lang="zh-CN" altLang="en-US" dirty="0" smtClean="0"/>
              <a:t>需要家人亲近</a:t>
            </a:r>
            <a:endParaRPr lang="en-GB" altLang="zh-CN" dirty="0" smtClean="0"/>
          </a:p>
          <a:p>
            <a:r>
              <a:rPr lang="zh-CN" altLang="en-US" dirty="0" smtClean="0"/>
              <a:t>找话题</a:t>
            </a:r>
            <a:endParaRPr lang="en-GB" altLang="zh-CN" dirty="0" smtClean="0"/>
          </a:p>
          <a:p>
            <a:r>
              <a:rPr lang="zh-CN" altLang="en-US" dirty="0" smtClean="0"/>
              <a:t>周冲：</a:t>
            </a:r>
            <a:endParaRPr lang="en-GB" altLang="zh-CN" dirty="0" smtClean="0"/>
          </a:p>
          <a:p>
            <a:r>
              <a:rPr lang="zh-CN" altLang="en-US" dirty="0" smtClean="0"/>
              <a:t>脱离现实的单纯和幻想</a:t>
            </a:r>
            <a:endParaRPr lang="en-GB" altLang="zh-CN" dirty="0" smtClean="0"/>
          </a:p>
          <a:p>
            <a:r>
              <a:rPr lang="zh-CN" altLang="en-US" dirty="0" smtClean="0"/>
              <a:t>平等、博爱是一个梦</a:t>
            </a:r>
            <a:endParaRPr lang="en-GB" altLang="zh-CN" dirty="0" smtClean="0"/>
          </a:p>
          <a:p>
            <a:r>
              <a:rPr lang="zh-CN" altLang="en-US" dirty="0" smtClean="0"/>
              <a:t>拒绝、专横</a:t>
            </a:r>
            <a:endParaRPr lang="en-GB" altLang="zh-CN" dirty="0" smtClean="0"/>
          </a:p>
          <a:p>
            <a:r>
              <a:rPr lang="zh-CN" altLang="en-US" dirty="0" smtClean="0"/>
              <a:t>梦醒了一半：</a:t>
            </a:r>
            <a:endParaRPr lang="en-GB" altLang="zh-CN" dirty="0" smtClean="0"/>
          </a:p>
          <a:p>
            <a:r>
              <a:rPr lang="zh-CN" altLang="en-US" dirty="0" smtClean="0"/>
              <a:t>无能为力、屈服</a:t>
            </a:r>
            <a:endParaRPr lang="en-GB" altLang="zh-CN" dirty="0" smtClean="0"/>
          </a:p>
          <a:p>
            <a:r>
              <a:rPr lang="zh-CN" altLang="en-US" dirty="0" smtClean="0"/>
              <a:t>恫吓和粗鲁对待</a:t>
            </a:r>
            <a:endParaRPr lang="en-GB" altLang="zh-CN" dirty="0" smtClean="0"/>
          </a:p>
          <a:p>
            <a:r>
              <a:rPr lang="zh-CN" altLang="en-US" dirty="0" smtClean="0"/>
              <a:t>梦又醒了一半</a:t>
            </a:r>
            <a:endParaRPr lang="en-GB" altLang="zh-CN" dirty="0" smtClean="0"/>
          </a:p>
          <a:p>
            <a:r>
              <a:rPr lang="zh-CN" altLang="en-US" dirty="0" smtClean="0"/>
              <a:t>不再无所顾忌</a:t>
            </a:r>
            <a:endParaRPr lang="en-GB" altLang="zh-CN" dirty="0" smtClean="0"/>
          </a:p>
          <a:p>
            <a:r>
              <a:rPr lang="zh-CN" altLang="en-US" dirty="0" smtClean="0"/>
              <a:t>不爱、惧怕</a:t>
            </a:r>
            <a:endParaRPr lang="en-GB" altLang="zh-CN" dirty="0" smtClean="0"/>
          </a:p>
          <a:p>
            <a:r>
              <a:rPr lang="zh-CN" altLang="en-US" dirty="0" smtClean="0"/>
              <a:t>应付、搪塞，不那么直率了</a:t>
            </a:r>
            <a:endParaRPr lang="en-GB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 dirty="0" smtClean="0"/>
              <a:t>3、阅读 p138-140 页回答问题：分析在这场戏里，繁漪和周朴园的关系的变化？</a:t>
            </a:r>
            <a:br>
              <a:rPr lang="en-US" sz="3800" dirty="0" smtClean="0"/>
            </a:b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2870200"/>
            <a:ext cx="8242300" cy="111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 dirty="0" smtClean="0"/>
              <a:t>3、阅读 p138-140 页回答问题：分析在这场戏里，繁漪和周朴园的关系的变化？</a:t>
            </a:r>
            <a:br>
              <a:rPr lang="en-US" sz="3800" dirty="0" smtClean="0"/>
            </a:b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61565"/>
            <a:ext cx="9144000" cy="4742488"/>
          </a:xfrm>
        </p:spPr>
        <p:txBody>
          <a:bodyPr numCol="3">
            <a:normAutofit fontScale="85000" lnSpcReduction="10000"/>
          </a:bodyPr>
          <a:lstStyle/>
          <a:p>
            <a:r>
              <a:rPr lang="zh-CN" altLang="en-US" sz="3676" dirty="0" smtClean="0">
                <a:solidFill>
                  <a:srgbClr val="FF0000"/>
                </a:solidFill>
              </a:rPr>
              <a:t>根本的变化</a:t>
            </a:r>
            <a:endParaRPr lang="en-GB" altLang="zh-CN" sz="3676" dirty="0" smtClean="0">
              <a:solidFill>
                <a:srgbClr val="FF0000"/>
              </a:solidFill>
            </a:endParaRPr>
          </a:p>
          <a:p>
            <a:r>
              <a:rPr lang="zh-CN" altLang="en-US" sz="2811" dirty="0" smtClean="0">
                <a:solidFill>
                  <a:srgbClr val="FF0000"/>
                </a:solidFill>
              </a:rPr>
              <a:t>第二幕吃药的戏中</a:t>
            </a:r>
            <a:endParaRPr lang="en-GB" altLang="zh-CN" sz="2811" dirty="0" smtClean="0">
              <a:solidFill>
                <a:srgbClr val="FF0000"/>
              </a:solidFill>
            </a:endParaRPr>
          </a:p>
          <a:p>
            <a:r>
              <a:rPr lang="zh-CN" altLang="en-US" sz="3676" dirty="0" smtClean="0"/>
              <a:t>周朴园：</a:t>
            </a:r>
            <a:endParaRPr lang="en-GB" altLang="zh-CN" sz="3676" dirty="0" smtClean="0"/>
          </a:p>
          <a:p>
            <a:r>
              <a:rPr lang="zh-CN" altLang="en-US" sz="3676" dirty="0" smtClean="0"/>
              <a:t>专制</a:t>
            </a:r>
            <a:endParaRPr lang="en-GB" altLang="zh-CN" sz="3676" dirty="0" smtClean="0"/>
          </a:p>
          <a:p>
            <a:r>
              <a:rPr lang="zh-CN" altLang="en-US" sz="3676" dirty="0" smtClean="0"/>
              <a:t>繁漪：</a:t>
            </a:r>
            <a:endParaRPr lang="en-GB" altLang="zh-CN" sz="3676" dirty="0" smtClean="0"/>
          </a:p>
          <a:p>
            <a:r>
              <a:rPr lang="zh-CN" altLang="en-US" sz="3676" dirty="0" smtClean="0"/>
              <a:t>顾及情面</a:t>
            </a:r>
            <a:endParaRPr lang="en-GB" altLang="zh-CN" sz="3676" dirty="0" smtClean="0"/>
          </a:p>
          <a:p>
            <a:endParaRPr lang="en-GB" altLang="zh-CN" sz="3676" dirty="0" smtClean="0"/>
          </a:p>
          <a:p>
            <a:r>
              <a:rPr lang="zh-CN" altLang="en-US" sz="2595" dirty="0" smtClean="0">
                <a:solidFill>
                  <a:srgbClr val="FF0000"/>
                </a:solidFill>
              </a:rPr>
              <a:t>繁漪与周朴园谈话</a:t>
            </a:r>
            <a:endParaRPr lang="en-GB" altLang="zh-CN" sz="2595" dirty="0" smtClean="0">
              <a:solidFill>
                <a:srgbClr val="FF0000"/>
              </a:solidFill>
            </a:endParaRPr>
          </a:p>
          <a:p>
            <a:r>
              <a:rPr lang="zh-CN" altLang="en-US" sz="3676" dirty="0" smtClean="0"/>
              <a:t>繁漪：</a:t>
            </a:r>
            <a:endParaRPr lang="en-GB" altLang="zh-CN" sz="3676" dirty="0" smtClean="0"/>
          </a:p>
          <a:p>
            <a:r>
              <a:rPr lang="zh-CN" altLang="en-US" sz="3676" dirty="0" smtClean="0"/>
              <a:t>报复</a:t>
            </a:r>
            <a:r>
              <a:rPr lang="en-US" altLang="zh-CN" sz="3676" dirty="0" smtClean="0"/>
              <a:t> </a:t>
            </a:r>
          </a:p>
          <a:p>
            <a:r>
              <a:rPr lang="zh-CN" altLang="en-US" sz="3676" dirty="0" smtClean="0"/>
              <a:t>无所顾忌</a:t>
            </a:r>
            <a:r>
              <a:rPr lang="en-US" altLang="zh-CN" sz="3676" dirty="0" smtClean="0"/>
              <a:t> </a:t>
            </a:r>
            <a:r>
              <a:rPr lang="zh-CN" altLang="en-US" sz="3676" dirty="0" smtClean="0"/>
              <a:t>决绝地反抗</a:t>
            </a:r>
            <a:endParaRPr lang="en-GB" altLang="zh-CN" sz="3676" dirty="0" smtClean="0"/>
          </a:p>
          <a:p>
            <a:r>
              <a:rPr lang="zh-CN" altLang="en-US" sz="3676" dirty="0" smtClean="0"/>
              <a:t>周朴园：</a:t>
            </a:r>
            <a:endParaRPr lang="en-GB" altLang="zh-CN" sz="3676" dirty="0" smtClean="0"/>
          </a:p>
          <a:p>
            <a:r>
              <a:rPr lang="zh-CN" altLang="en-US" sz="3676" dirty="0" smtClean="0"/>
              <a:t>铁石心肠</a:t>
            </a:r>
            <a:endParaRPr lang="en-GB" altLang="zh-CN" sz="3676" dirty="0" smtClean="0"/>
          </a:p>
          <a:p>
            <a:r>
              <a:rPr lang="zh-CN" altLang="en-US" sz="3676" dirty="0" smtClean="0">
                <a:solidFill>
                  <a:srgbClr val="FF0000"/>
                </a:solidFill>
              </a:rPr>
              <a:t>这一场</a:t>
            </a:r>
            <a:endParaRPr lang="en-GB" altLang="zh-CN" sz="3676" dirty="0" smtClean="0">
              <a:solidFill>
                <a:srgbClr val="FF0000"/>
              </a:solidFill>
            </a:endParaRPr>
          </a:p>
          <a:p>
            <a:r>
              <a:rPr lang="zh-CN" altLang="en-US" sz="3676" dirty="0" smtClean="0"/>
              <a:t>繁漪：</a:t>
            </a:r>
            <a:endParaRPr lang="en-GB" altLang="zh-CN" sz="3676" dirty="0" smtClean="0"/>
          </a:p>
          <a:p>
            <a:r>
              <a:rPr lang="zh-CN" altLang="en-US" sz="3676" dirty="0" smtClean="0"/>
              <a:t>充满报复的意志</a:t>
            </a:r>
            <a:endParaRPr lang="en-GB" altLang="zh-CN" sz="3676" dirty="0" smtClean="0"/>
          </a:p>
          <a:p>
            <a:r>
              <a:rPr lang="zh-CN" altLang="en-US" sz="3676" dirty="0" smtClean="0"/>
              <a:t>周朴园：</a:t>
            </a:r>
            <a:endParaRPr lang="en-GB" altLang="zh-CN" sz="3676" dirty="0" smtClean="0"/>
          </a:p>
          <a:p>
            <a:r>
              <a:rPr lang="zh-CN" altLang="en-US" sz="3676" dirty="0" smtClean="0"/>
              <a:t>无可奈何</a:t>
            </a:r>
            <a:r>
              <a:rPr lang="en-US" altLang="zh-CN" sz="3676" dirty="0" smtClean="0"/>
              <a:t> </a:t>
            </a:r>
            <a:r>
              <a:rPr lang="zh-CN" altLang="en-US" sz="3676" dirty="0" smtClean="0"/>
              <a:t>软弱</a:t>
            </a:r>
            <a:endParaRPr lang="en-GB" altLang="zh-CN" sz="3676" dirty="0" smtClean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4、阅读p142-147页回答问题：分析繁漪对周萍的感情所发生的变化及其原因？分析周萍对四凤的感情所发生的变化及其原因？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1565"/>
            <a:ext cx="9245600" cy="208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344</TotalTime>
  <Words>917</Words>
  <Application>Microsoft Macintosh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Forte</vt:lpstr>
      <vt:lpstr>《雷雨》第四幕</vt:lpstr>
      <vt:lpstr>p134</vt:lpstr>
      <vt:lpstr>1、阅读p134-136页回答问题：在这场戏中，周朴园处在什么样的心境中？请分析产生这种心境的原因。</vt:lpstr>
      <vt:lpstr>1、阅读p134-136页回答问题：在这场戏中，周朴园处在什么样的心境中？请分析产生这种心境的原因。</vt:lpstr>
      <vt:lpstr>2、阅读p136-137页回答问题：在这场戏中，周朴园和周冲的语言特点发生了怎样的变化？为什么？</vt:lpstr>
      <vt:lpstr>2、阅读p136-137页回答问题：在这场戏中，周朴园和周冲的语言特点发生了怎样的变化？为什么？</vt:lpstr>
      <vt:lpstr>3、阅读 p138-140 页回答问题：分析在这场戏里，繁漪和周朴园的关系的变化？ </vt:lpstr>
      <vt:lpstr>3、阅读 p138-140 页回答问题：分析在这场戏里，繁漪和周朴园的关系的变化？ </vt:lpstr>
      <vt:lpstr>4、阅读p142-147页回答问题：分析繁漪对周萍的感情所发生的变化及其原因？分析周萍对四凤的感情所发生的变化及其原因？</vt:lpstr>
      <vt:lpstr>4、阅读p142-147页回答问题：分析繁漪对周萍的感情所发生的变化及其原因？分析周萍对四凤的感情所发生的变化及其原因？</vt:lpstr>
      <vt:lpstr>5、阅读p147-149 页回答问题：梳理鲁贵的性格发展与其他人物的性格发展有何不同？分析造成这种不同的原因是什么？</vt:lpstr>
      <vt:lpstr>Slide 12</vt:lpstr>
      <vt:lpstr>6、阅读 p151-156 页回答问题：分析周萍和鲁大海是如何相互理解和沟通的？“你父亲虽坏，看着还顺眼。你真是世界上最用不着，最没有劲的东西。”如何理解鲁大海这句话？ </vt:lpstr>
      <vt:lpstr>6、阅读 p151-156 页回答问题：分析周萍和鲁大海是如何相互理解和沟通的？“你父亲虽坏，看着还顺眼。你真是世界上最用不着，最没有劲的东西。”如何理解鲁大海这句话？ </vt:lpstr>
      <vt:lpstr>7、阅读 p156-159 页，怎样理解周萍对四凤的爱？</vt:lpstr>
      <vt:lpstr>7、阅读 p156-159 页，怎样理解周萍对四凤的爱？</vt:lpstr>
      <vt:lpstr>8、阅读 p159－164，怎样理解一个苦难的但是伟大的母亲的心？</vt:lpstr>
      <vt:lpstr>8、阅读 p159－164，怎样理解一个苦难的但是伟大的母亲的心？</vt:lpstr>
      <vt:lpstr>P 164-168，请分析繁漪和鲁妈之间形成的鲜明对照？</vt:lpstr>
      <vt:lpstr>P 164-168，请分析繁漪和鲁妈之间形成的鲜明对照？</vt:lpstr>
      <vt:lpstr>169-173，简要分析四凤、周冲、周萍的死因？ 如何理解“死了的人是不幸的，但活着的人也同样不幸”这句话？</vt:lpstr>
      <vt:lpstr>169-173，简要分析四凤、周冲、周萍的死因？ 如何理解“死了的人是不幸的，但活着的人也同样不幸”这句话？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《雷雨》第四幕</dc:title>
  <dc:creator>Client Admin</dc:creator>
  <cp:lastModifiedBy>Client Admin</cp:lastModifiedBy>
  <cp:revision>5</cp:revision>
  <dcterms:created xsi:type="dcterms:W3CDTF">2012-04-12T00:35:21Z</dcterms:created>
  <dcterms:modified xsi:type="dcterms:W3CDTF">2012-04-12T01:50:26Z</dcterms:modified>
</cp:coreProperties>
</file>